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640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8" autoAdjust="0"/>
    <p:restoredTop sz="94709" autoAdjust="0"/>
  </p:normalViewPr>
  <p:slideViewPr>
    <p:cSldViewPr>
      <p:cViewPr>
        <p:scale>
          <a:sx n="66" d="100"/>
          <a:sy n="66" d="100"/>
        </p:scale>
        <p:origin x="-2934" y="-10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3A711-8F39-40FA-A4D8-71A3813A41F9}" type="datetimeFigureOut">
              <a:rPr lang="fr-FR" smtClean="0"/>
              <a:pPr/>
              <a:t>16/05/2019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A2CFE-1BC3-4665-A71C-7F944FDB0CB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A2CFE-1BC3-4665-A71C-7F944FDB0CB1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A2CFE-1BC3-4665-A71C-7F944FDB0CB1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A2CFE-1BC3-4665-A71C-7F944FDB0CB1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A2CFE-1BC3-4665-A71C-7F944FDB0CB1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A2CFE-1BC3-4665-A71C-7F944FDB0CB1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A2CFE-1BC3-4665-A71C-7F944FDB0CB1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A2CFE-1BC3-4665-A71C-7F944FDB0CB1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A2CFE-1BC3-4665-A71C-7F944FDB0CB1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16/05/2019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fo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0"/>
            <a:ext cx="792961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4071966"/>
          </a:xfrm>
        </p:spPr>
        <p:txBody>
          <a:bodyPr/>
          <a:lstStyle/>
          <a:p>
            <a:r>
              <a:rPr lang="fr-FR" sz="7200" b="1" dirty="0" smtClean="0">
                <a:latin typeface="Times New Roman" pitchFamily="18" charset="0"/>
                <a:cs typeface="Times New Roman" pitchFamily="18" charset="0"/>
              </a:rPr>
              <a:t>Chapitre </a:t>
            </a:r>
            <a:r>
              <a:rPr lang="fr-FR" sz="72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Base de données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28596" y="6356350"/>
            <a:ext cx="8215370" cy="365125"/>
          </a:xfrm>
        </p:spPr>
        <p:txBody>
          <a:bodyPr/>
          <a:lstStyle/>
          <a:p>
            <a:r>
              <a:rPr lang="fr-FR" sz="1800" dirty="0" smtClean="0"/>
              <a:t>II. Vocabulaire</a:t>
            </a:r>
            <a:endParaRPr lang="fr-BE" sz="18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79512" y="332656"/>
          <a:ext cx="3384376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792088"/>
                <a:gridCol w="1008112"/>
                <a:gridCol w="1224136"/>
              </a:tblGrid>
              <a:tr h="360039">
                <a:tc gridSpan="4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Élèves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Prénom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Naissance</a:t>
                      </a:r>
                      <a:endParaRPr lang="fr-FR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Dupont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Marion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06/10/1998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Durand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Léo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26/05/2000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Martin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Théophile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Dubois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Lucie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148064" y="620688"/>
          <a:ext cx="216024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792088"/>
                <a:gridCol w="1008112"/>
              </a:tblGrid>
              <a:tr h="360039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Classes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Année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MP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2016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516216" y="3284984"/>
          <a:ext cx="2232248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2189"/>
                <a:gridCol w="1250059"/>
              </a:tblGrid>
              <a:tr h="360039"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</a:t>
                      </a:r>
                      <a:r>
                        <a:rPr lang="fr-FR" sz="1800" dirty="0" err="1" smtClean="0"/>
                        <a:t>Liens</a:t>
                      </a:r>
                      <a:r>
                        <a:rPr lang="fr-FR" sz="1800" baseline="0" dirty="0" err="1" smtClean="0"/>
                        <a:t>_Classe_</a:t>
                      </a:r>
                      <a:r>
                        <a:rPr lang="fr-FR" sz="1800" dirty="0" err="1" smtClean="0"/>
                        <a:t>Élève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Elève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Classe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251520" y="3645024"/>
          <a:ext cx="2808312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792088"/>
                <a:gridCol w="1584176"/>
              </a:tblGrid>
              <a:tr h="360039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Devoirs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Classe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Continuité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dirty="0" smtClean="0"/>
                        <a:t> R-</a:t>
                      </a:r>
                      <a:r>
                        <a:rPr lang="fr-FR" sz="1400" dirty="0" err="1" smtClean="0"/>
                        <a:t>ev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DES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3419872" y="3212976"/>
          <a:ext cx="2592288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792088"/>
                <a:gridCol w="936104"/>
              </a:tblGrid>
              <a:tr h="360039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Notes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Devoir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Élève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Note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12.5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8.5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5" name="Rectangle 54"/>
          <p:cNvSpPr/>
          <p:nvPr/>
        </p:nvSpPr>
        <p:spPr>
          <a:xfrm>
            <a:off x="5148064" y="1340768"/>
            <a:ext cx="360040" cy="576064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/>
          <p:cNvSpPr/>
          <p:nvPr/>
        </p:nvSpPr>
        <p:spPr>
          <a:xfrm>
            <a:off x="179512" y="1052736"/>
            <a:ext cx="360040" cy="122413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>
            <a:off x="251520" y="4365104"/>
            <a:ext cx="432048" cy="86409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>
            <a:off x="1979712" y="2564904"/>
            <a:ext cx="6048672" cy="369332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7030A0"/>
                </a:solidFill>
              </a:rPr>
              <a:t>Clés primaires</a:t>
            </a:r>
            <a:endParaRPr lang="fr-FR" b="1" dirty="0">
              <a:solidFill>
                <a:srgbClr val="7030A0"/>
              </a:solidFill>
            </a:endParaRPr>
          </a:p>
        </p:txBody>
      </p:sp>
      <p:cxnSp>
        <p:nvCxnSpPr>
          <p:cNvPr id="60" name="Connecteur droit 59"/>
          <p:cNvCxnSpPr/>
          <p:nvPr/>
        </p:nvCxnSpPr>
        <p:spPr>
          <a:xfrm flipH="1" flipV="1">
            <a:off x="539552" y="2276872"/>
            <a:ext cx="1440160" cy="288032"/>
          </a:xfrm>
          <a:prstGeom prst="line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>
            <a:off x="683568" y="2924944"/>
            <a:ext cx="1296144" cy="1440160"/>
          </a:xfrm>
          <a:prstGeom prst="line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4427984" y="1916832"/>
            <a:ext cx="720080" cy="648072"/>
          </a:xfrm>
          <a:prstGeom prst="line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28596" y="6356350"/>
            <a:ext cx="8215370" cy="365125"/>
          </a:xfrm>
        </p:spPr>
        <p:txBody>
          <a:bodyPr/>
          <a:lstStyle/>
          <a:p>
            <a:r>
              <a:rPr lang="fr-FR" sz="1800" dirty="0" smtClean="0"/>
              <a:t>II. Vocabulaire</a:t>
            </a:r>
            <a:endParaRPr lang="fr-BE" sz="18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79512" y="332656"/>
          <a:ext cx="3384376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792088"/>
                <a:gridCol w="1008112"/>
                <a:gridCol w="1224136"/>
              </a:tblGrid>
              <a:tr h="360039">
                <a:tc gridSpan="4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Élèves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Prénom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Naissance</a:t>
                      </a:r>
                      <a:endParaRPr lang="fr-FR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Dupont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Marion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06/10/1998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Durand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Léo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26/05/2000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Martin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Théophile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Dubois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Lucie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004048" y="1052736"/>
          <a:ext cx="216024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792088"/>
                <a:gridCol w="1008112"/>
              </a:tblGrid>
              <a:tr h="360039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Classes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Année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MP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2016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300192" y="2852936"/>
          <a:ext cx="2232248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2189"/>
                <a:gridCol w="1250059"/>
              </a:tblGrid>
              <a:tr h="360039"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</a:t>
                      </a:r>
                      <a:r>
                        <a:rPr lang="fr-FR" sz="1800" dirty="0" err="1" smtClean="0"/>
                        <a:t>Liens</a:t>
                      </a:r>
                      <a:r>
                        <a:rPr lang="fr-FR" sz="1800" baseline="0" dirty="0" err="1" smtClean="0"/>
                        <a:t>_Classe_</a:t>
                      </a:r>
                      <a:r>
                        <a:rPr lang="fr-FR" sz="1800" dirty="0" err="1" smtClean="0"/>
                        <a:t>Élève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Elève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Classe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251520" y="3645024"/>
          <a:ext cx="2808312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792088"/>
                <a:gridCol w="1584176"/>
              </a:tblGrid>
              <a:tr h="360039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Devoirs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Classe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Continuité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dirty="0" smtClean="0"/>
                        <a:t> R-</a:t>
                      </a:r>
                      <a:r>
                        <a:rPr lang="fr-FR" sz="1400" dirty="0" err="1" smtClean="0"/>
                        <a:t>ev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DES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3419872" y="2924944"/>
          <a:ext cx="2592288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792088"/>
                <a:gridCol w="936104"/>
              </a:tblGrid>
              <a:tr h="360039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Classes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Devoir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Élève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Note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12.5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8.5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Ellipse 14"/>
          <p:cNvSpPr/>
          <p:nvPr/>
        </p:nvSpPr>
        <p:spPr>
          <a:xfrm>
            <a:off x="7524328" y="3429000"/>
            <a:ext cx="792088" cy="50405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6372200" y="3429000"/>
            <a:ext cx="792088" cy="50405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>
            <a:stCxn id="16" idx="0"/>
          </p:cNvCxnSpPr>
          <p:nvPr/>
        </p:nvCxnSpPr>
        <p:spPr>
          <a:xfrm flipH="1" flipV="1">
            <a:off x="5796136" y="2636912"/>
            <a:ext cx="972108" cy="792088"/>
          </a:xfrm>
          <a:prstGeom prst="line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 flipV="1">
            <a:off x="5364088" y="2348880"/>
            <a:ext cx="2556284" cy="1080120"/>
          </a:xfrm>
          <a:prstGeom prst="line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H="1" flipV="1">
            <a:off x="467544" y="2276872"/>
            <a:ext cx="864096" cy="360040"/>
          </a:xfrm>
          <a:prstGeom prst="line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1331640" y="2636912"/>
            <a:ext cx="4464496" cy="0"/>
          </a:xfrm>
          <a:prstGeom prst="line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lipse 36"/>
          <p:cNvSpPr/>
          <p:nvPr/>
        </p:nvSpPr>
        <p:spPr>
          <a:xfrm>
            <a:off x="3419872" y="3212976"/>
            <a:ext cx="792088" cy="50405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4283968" y="3212976"/>
            <a:ext cx="792088" cy="50405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9" name="Connecteur droit 38"/>
          <p:cNvCxnSpPr/>
          <p:nvPr/>
        </p:nvCxnSpPr>
        <p:spPr>
          <a:xfrm flipV="1">
            <a:off x="4680012" y="2348880"/>
            <a:ext cx="324036" cy="864096"/>
          </a:xfrm>
          <a:prstGeom prst="line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>
            <a:stCxn id="37" idx="2"/>
          </p:cNvCxnSpPr>
          <p:nvPr/>
        </p:nvCxnSpPr>
        <p:spPr>
          <a:xfrm flipH="1" flipV="1">
            <a:off x="611560" y="2924944"/>
            <a:ext cx="2808312" cy="540060"/>
          </a:xfrm>
          <a:prstGeom prst="line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H="1">
            <a:off x="395536" y="2924944"/>
            <a:ext cx="216024" cy="720080"/>
          </a:xfrm>
          <a:prstGeom prst="line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llipse 51"/>
          <p:cNvSpPr/>
          <p:nvPr/>
        </p:nvSpPr>
        <p:spPr>
          <a:xfrm>
            <a:off x="611560" y="3933056"/>
            <a:ext cx="792088" cy="50405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3" name="Connecteur droit 52"/>
          <p:cNvCxnSpPr/>
          <p:nvPr/>
        </p:nvCxnSpPr>
        <p:spPr>
          <a:xfrm flipV="1">
            <a:off x="1115616" y="2276872"/>
            <a:ext cx="3888432" cy="1656184"/>
          </a:xfrm>
          <a:prstGeom prst="line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4067944" y="260648"/>
            <a:ext cx="4752528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Clés étrangères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fo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0"/>
            <a:ext cx="792961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4071966"/>
          </a:xfrm>
        </p:spPr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I.  Un exemple.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1115616" y="1412776"/>
          <a:ext cx="158417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79208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Classe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Année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MP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2018</a:t>
                      </a:r>
                      <a:endParaRPr lang="fr-FR" sz="1400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MP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2018</a:t>
                      </a:r>
                      <a:endParaRPr lang="fr-FR" sz="1400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28596" y="6356350"/>
            <a:ext cx="8215370" cy="365125"/>
          </a:xfrm>
        </p:spPr>
        <p:txBody>
          <a:bodyPr/>
          <a:lstStyle/>
          <a:p>
            <a:r>
              <a:rPr lang="fr-FR" sz="1800" dirty="0" smtClean="0"/>
              <a:t>I. Un exemple</a:t>
            </a:r>
            <a:endParaRPr lang="fr-BE" sz="18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99792" y="1412776"/>
          <a:ext cx="547260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454"/>
                <a:gridCol w="1110497"/>
                <a:gridCol w="1335971"/>
                <a:gridCol w="994582"/>
                <a:gridCol w="93610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Prénom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Naissance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DS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Cont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DS </a:t>
                      </a:r>
                      <a:r>
                        <a:rPr lang="fr-FR" dirty="0" err="1" smtClean="0"/>
                        <a:t>Rev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Dupont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Marion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06/10/1998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12.5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13.5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Durand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Léo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26/05/2000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8.5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Martin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Théophile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Dubois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Lucie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14/01/1999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699792" y="3284984"/>
          <a:ext cx="547260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454"/>
                <a:gridCol w="1110497"/>
                <a:gridCol w="1335971"/>
                <a:gridCol w="994582"/>
                <a:gridCol w="93610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400" b="0" dirty="0" smtClean="0">
                          <a:solidFill>
                            <a:schemeClr val="tx1"/>
                          </a:solidFill>
                        </a:rPr>
                        <a:t>Dupont</a:t>
                      </a:r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>
                          <a:solidFill>
                            <a:schemeClr val="tx1"/>
                          </a:solidFill>
                        </a:rPr>
                        <a:t>Marion</a:t>
                      </a:r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>
                          <a:solidFill>
                            <a:schemeClr val="tx1"/>
                          </a:solidFill>
                        </a:rPr>
                        <a:t>06/10/1998</a:t>
                      </a:r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Durand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Léo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26/05/2000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?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?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Martin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Théophile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?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?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Dubois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Lucie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14/01/1999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?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?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28596" y="6356350"/>
            <a:ext cx="8215370" cy="365125"/>
          </a:xfrm>
        </p:spPr>
        <p:txBody>
          <a:bodyPr/>
          <a:lstStyle/>
          <a:p>
            <a:r>
              <a:rPr lang="fr-FR" sz="1800" dirty="0" smtClean="0"/>
              <a:t>I. Un exemple</a:t>
            </a:r>
            <a:endParaRPr lang="fr-BE" sz="18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827584" y="908720"/>
          <a:ext cx="7344816" cy="4991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898"/>
                <a:gridCol w="1049898"/>
                <a:gridCol w="1049898"/>
                <a:gridCol w="1064315"/>
                <a:gridCol w="1280413"/>
                <a:gridCol w="953221"/>
                <a:gridCol w="897173"/>
              </a:tblGrid>
              <a:tr h="507129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Prénom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Naissance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DS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Note</a:t>
                      </a:r>
                      <a:endParaRPr lang="fr-FR" dirty="0"/>
                    </a:p>
                  </a:txBody>
                  <a:tcPr/>
                </a:tc>
              </a:tr>
              <a:tr h="41053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Dupont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Marion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06/10/1998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</a:t>
                      </a:r>
                      <a:r>
                        <a:rPr lang="fr-FR" sz="1400" baseline="0" dirty="0" err="1" smtClean="0"/>
                        <a:t>Cont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12.5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053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Dupont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Marion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06/10/1998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R-</a:t>
                      </a:r>
                      <a:r>
                        <a:rPr lang="fr-FR" sz="1400" baseline="0" dirty="0" err="1" smtClean="0"/>
                        <a:t>ev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13.5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9996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Durand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Léo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26/05/2000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</a:t>
                      </a:r>
                      <a:r>
                        <a:rPr lang="fr-FR" sz="1400" baseline="0" dirty="0" err="1" smtClean="0"/>
                        <a:t>Cont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9996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Durand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Léo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26/05/2000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R-</a:t>
                      </a:r>
                      <a:r>
                        <a:rPr lang="fr-FR" sz="1400" baseline="0" dirty="0" err="1" smtClean="0"/>
                        <a:t>ev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8.5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9996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Martin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Théophile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</a:t>
                      </a:r>
                      <a:r>
                        <a:rPr lang="fr-FR" sz="1400" baseline="0" dirty="0" err="1" smtClean="0"/>
                        <a:t>Cont</a:t>
                      </a:r>
                      <a:endParaRPr lang="fr-FR" sz="1400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053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Martin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Théophile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R-</a:t>
                      </a:r>
                      <a:r>
                        <a:rPr lang="fr-FR" sz="1400" baseline="0" dirty="0" err="1" smtClean="0"/>
                        <a:t>ev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053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Dubois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Lucie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</a:t>
                      </a:r>
                      <a:r>
                        <a:rPr lang="fr-FR" sz="1400" baseline="0" dirty="0" err="1" smtClean="0"/>
                        <a:t>Cont</a:t>
                      </a:r>
                      <a:endParaRPr lang="fr-FR" sz="1400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053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Dubois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Lucie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13/11/1999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DS</a:t>
                      </a:r>
                      <a:r>
                        <a:rPr lang="fr-FR" sz="1400" baseline="0" dirty="0" smtClean="0"/>
                        <a:t> R-</a:t>
                      </a:r>
                      <a:r>
                        <a:rPr lang="fr-FR" sz="1400" baseline="0" dirty="0" err="1" smtClean="0"/>
                        <a:t>ev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053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Dupont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Marion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06/10/1998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 smtClean="0"/>
                        <a:t>Ds</a:t>
                      </a:r>
                      <a:r>
                        <a:rPr lang="fr-FR" sz="1400" dirty="0" smtClean="0"/>
                        <a:t> DES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053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Martin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Theophile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dirty="0" smtClean="0"/>
                        <a:t> DES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6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053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MP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2018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Dubois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Lucie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13/11/1999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dirty="0" smtClean="0"/>
                        <a:t> DES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16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Ellipse 4"/>
          <p:cNvSpPr/>
          <p:nvPr/>
        </p:nvSpPr>
        <p:spPr>
          <a:xfrm>
            <a:off x="6300192" y="4149080"/>
            <a:ext cx="504056" cy="50405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995936" y="4941168"/>
            <a:ext cx="504056" cy="50405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995936" y="3356992"/>
            <a:ext cx="504056" cy="50405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6300192" y="2564904"/>
            <a:ext cx="504056" cy="50405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28596" y="6356350"/>
            <a:ext cx="8215370" cy="365125"/>
          </a:xfrm>
        </p:spPr>
        <p:txBody>
          <a:bodyPr/>
          <a:lstStyle/>
          <a:p>
            <a:r>
              <a:rPr lang="fr-FR" sz="1800" dirty="0" smtClean="0"/>
              <a:t>I. Un exemple</a:t>
            </a:r>
            <a:endParaRPr lang="fr-BE" sz="1800" dirty="0"/>
          </a:p>
        </p:txBody>
      </p:sp>
      <p:sp>
        <p:nvSpPr>
          <p:cNvPr id="10" name="ZoneTexte 9"/>
          <p:cNvSpPr txBox="1"/>
          <p:nvPr/>
        </p:nvSpPr>
        <p:spPr>
          <a:xfrm>
            <a:off x="971600" y="764705"/>
            <a:ext cx="64087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a gagné en souplesse mais :</a:t>
            </a:r>
          </a:p>
          <a:p>
            <a:endParaRPr lang="fr-FR" dirty="0" smtClean="0"/>
          </a:p>
          <a:p>
            <a:r>
              <a:rPr lang="fr-FR" dirty="0" smtClean="0"/>
              <a:t>         1. Quand on répète une information, il y a des erreurs de</a:t>
            </a:r>
          </a:p>
          <a:p>
            <a:r>
              <a:rPr lang="fr-FR" dirty="0" smtClean="0"/>
              <a:t>              recopie</a:t>
            </a:r>
          </a:p>
          <a:p>
            <a:r>
              <a:rPr lang="fr-FR" dirty="0" smtClean="0"/>
              <a:t>         2. On a perdu en lisibilité.</a:t>
            </a:r>
          </a:p>
        </p:txBody>
      </p:sp>
      <p:pic>
        <p:nvPicPr>
          <p:cNvPr id="11" name="Image 10" descr="ampoule-de-dessin-animé-1764851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2348880"/>
            <a:ext cx="2475896" cy="3212976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4283968" y="3573016"/>
            <a:ext cx="33123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On va faire plusieurs tables !</a:t>
            </a:r>
            <a:endParaRPr lang="fr-FR" sz="32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28596" y="6356350"/>
            <a:ext cx="8215370" cy="365125"/>
          </a:xfrm>
        </p:spPr>
        <p:txBody>
          <a:bodyPr/>
          <a:lstStyle/>
          <a:p>
            <a:r>
              <a:rPr lang="fr-FR" sz="1800" dirty="0" smtClean="0"/>
              <a:t>I. Un exemple</a:t>
            </a:r>
            <a:endParaRPr lang="fr-BE" sz="18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79512" y="332656"/>
          <a:ext cx="3384376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792088"/>
                <a:gridCol w="1008112"/>
                <a:gridCol w="1224136"/>
              </a:tblGrid>
              <a:tr h="360039">
                <a:tc gridSpan="4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Élèves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Prénom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Naissance</a:t>
                      </a:r>
                      <a:endParaRPr lang="fr-FR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Dupont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Marion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06/10/1998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Durand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Léo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26/05/2000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Martin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Théophile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Dubois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Lucie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148064" y="620688"/>
          <a:ext cx="216024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792088"/>
                <a:gridCol w="1008112"/>
              </a:tblGrid>
              <a:tr h="360039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Classes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Année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MPSI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MP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2016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300192" y="2852936"/>
          <a:ext cx="2232248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2189"/>
                <a:gridCol w="1250059"/>
              </a:tblGrid>
              <a:tr h="360039"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</a:t>
                      </a:r>
                      <a:r>
                        <a:rPr lang="fr-FR" sz="1800" dirty="0" err="1" smtClean="0"/>
                        <a:t>Liens</a:t>
                      </a:r>
                      <a:r>
                        <a:rPr lang="fr-FR" sz="1800" baseline="0" dirty="0" err="1" smtClean="0"/>
                        <a:t>_Classe_</a:t>
                      </a:r>
                      <a:r>
                        <a:rPr lang="fr-FR" sz="1800" dirty="0" err="1" smtClean="0"/>
                        <a:t>Élève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Elève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Classe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251520" y="3645024"/>
          <a:ext cx="2808312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792088"/>
                <a:gridCol w="1584176"/>
              </a:tblGrid>
              <a:tr h="360039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Devoirs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Classe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Continuité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dirty="0" smtClean="0"/>
                        <a:t> R-</a:t>
                      </a:r>
                      <a:r>
                        <a:rPr lang="fr-FR" sz="1400" dirty="0" err="1" smtClean="0"/>
                        <a:t>ev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Ds</a:t>
                      </a:r>
                      <a:r>
                        <a:rPr lang="fr-FR" sz="1400" baseline="0" dirty="0" smtClean="0"/>
                        <a:t> DES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3419872" y="2924944"/>
          <a:ext cx="2592288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792088"/>
                <a:gridCol w="936104"/>
              </a:tblGrid>
              <a:tr h="360039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Notes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Devoir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Élève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Note</a:t>
                      </a:r>
                      <a:endParaRPr lang="fr-FR" sz="1600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12.5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17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8.5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Ellipse 14"/>
          <p:cNvSpPr/>
          <p:nvPr/>
        </p:nvSpPr>
        <p:spPr>
          <a:xfrm>
            <a:off x="7524328" y="3429000"/>
            <a:ext cx="792088" cy="50405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6372200" y="3429000"/>
            <a:ext cx="792088" cy="50405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>
            <a:stCxn id="16" idx="0"/>
          </p:cNvCxnSpPr>
          <p:nvPr/>
        </p:nvCxnSpPr>
        <p:spPr>
          <a:xfrm flipH="1" flipV="1">
            <a:off x="5796136" y="2636912"/>
            <a:ext cx="972108" cy="792088"/>
          </a:xfrm>
          <a:prstGeom prst="line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 flipV="1">
            <a:off x="5364088" y="1916832"/>
            <a:ext cx="2556284" cy="1512168"/>
          </a:xfrm>
          <a:prstGeom prst="line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H="1" flipV="1">
            <a:off x="467544" y="2276872"/>
            <a:ext cx="864096" cy="360040"/>
          </a:xfrm>
          <a:prstGeom prst="line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1331640" y="2636912"/>
            <a:ext cx="4464496" cy="0"/>
          </a:xfrm>
          <a:prstGeom prst="line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lipse 36"/>
          <p:cNvSpPr/>
          <p:nvPr/>
        </p:nvSpPr>
        <p:spPr>
          <a:xfrm>
            <a:off x="3419872" y="3212976"/>
            <a:ext cx="792088" cy="504056"/>
          </a:xfrm>
          <a:prstGeom prst="ellipse">
            <a:avLst/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4283968" y="3212976"/>
            <a:ext cx="792088" cy="504056"/>
          </a:xfrm>
          <a:prstGeom prst="ellipse">
            <a:avLst/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9" name="Connecteur droit 38"/>
          <p:cNvCxnSpPr/>
          <p:nvPr/>
        </p:nvCxnSpPr>
        <p:spPr>
          <a:xfrm flipH="1" flipV="1">
            <a:off x="683568" y="2348880"/>
            <a:ext cx="3960440" cy="864096"/>
          </a:xfrm>
          <a:prstGeom prst="line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>
            <a:stCxn id="37" idx="2"/>
          </p:cNvCxnSpPr>
          <p:nvPr/>
        </p:nvCxnSpPr>
        <p:spPr>
          <a:xfrm flipH="1" flipV="1">
            <a:off x="611560" y="2924944"/>
            <a:ext cx="2808312" cy="540060"/>
          </a:xfrm>
          <a:prstGeom prst="line">
            <a:avLst/>
          </a:prstGeom>
          <a:ln w="38100">
            <a:solidFill>
              <a:srgbClr val="FFC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H="1">
            <a:off x="395536" y="2924944"/>
            <a:ext cx="216024" cy="720080"/>
          </a:xfrm>
          <a:prstGeom prst="line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llipse 51"/>
          <p:cNvSpPr/>
          <p:nvPr/>
        </p:nvSpPr>
        <p:spPr>
          <a:xfrm>
            <a:off x="611560" y="3933056"/>
            <a:ext cx="792088" cy="504056"/>
          </a:xfrm>
          <a:prstGeom prst="ellipse">
            <a:avLst/>
          </a:prstGeom>
          <a:noFill/>
          <a:ln w="50800">
            <a:solidFill>
              <a:srgbClr val="F764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3" name="Connecteur droit 52"/>
          <p:cNvCxnSpPr/>
          <p:nvPr/>
        </p:nvCxnSpPr>
        <p:spPr>
          <a:xfrm flipV="1">
            <a:off x="1115616" y="1916832"/>
            <a:ext cx="4032448" cy="2016224"/>
          </a:xfrm>
          <a:prstGeom prst="line">
            <a:avLst/>
          </a:prstGeom>
          <a:ln w="38100">
            <a:solidFill>
              <a:srgbClr val="F764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5148064" y="1340768"/>
            <a:ext cx="360040" cy="576064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/>
          <p:cNvSpPr/>
          <p:nvPr/>
        </p:nvSpPr>
        <p:spPr>
          <a:xfrm>
            <a:off x="179512" y="1052736"/>
            <a:ext cx="360040" cy="122413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>
            <a:off x="251520" y="4365104"/>
            <a:ext cx="432048" cy="86409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>
            <a:off x="2339752" y="3645024"/>
            <a:ext cx="6048672" cy="646331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Les éléments de cette colonne sont tous différents. </a:t>
            </a:r>
          </a:p>
          <a:p>
            <a:pPr algn="ctr"/>
            <a:r>
              <a:rPr lang="fr-FR" dirty="0" smtClean="0">
                <a:solidFill>
                  <a:srgbClr val="7030A0"/>
                </a:solidFill>
              </a:rPr>
              <a:t>Ils servent à différencier les lignes</a:t>
            </a:r>
            <a:endParaRPr lang="fr-FR" dirty="0">
              <a:solidFill>
                <a:srgbClr val="7030A0"/>
              </a:solidFill>
            </a:endParaRPr>
          </a:p>
        </p:txBody>
      </p:sp>
      <p:cxnSp>
        <p:nvCxnSpPr>
          <p:cNvPr id="60" name="Connecteur droit 59"/>
          <p:cNvCxnSpPr/>
          <p:nvPr/>
        </p:nvCxnSpPr>
        <p:spPr>
          <a:xfrm flipH="1" flipV="1">
            <a:off x="539552" y="2276872"/>
            <a:ext cx="1800200" cy="1368152"/>
          </a:xfrm>
          <a:prstGeom prst="line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37" grpId="0" animBg="1"/>
      <p:bldP spid="38" grpId="0" animBg="1"/>
      <p:bldP spid="52" grpId="0" animBg="1"/>
      <p:bldP spid="55" grpId="0" animBg="1"/>
      <p:bldP spid="57" grpId="0" animBg="1"/>
      <p:bldP spid="59" grpId="0" animBg="1"/>
      <p:bldP spid="5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fo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0"/>
            <a:ext cx="792961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4071966"/>
          </a:xfrm>
        </p:spPr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II.  Vocabulaire.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28596" y="6356350"/>
            <a:ext cx="8215370" cy="365125"/>
          </a:xfrm>
        </p:spPr>
        <p:txBody>
          <a:bodyPr/>
          <a:lstStyle/>
          <a:p>
            <a:r>
              <a:rPr lang="fr-FR" sz="1800" dirty="0" smtClean="0"/>
              <a:t>I. Vocabulaire</a:t>
            </a:r>
            <a:endParaRPr lang="fr-BE" sz="1800" dirty="0"/>
          </a:p>
        </p:txBody>
      </p:sp>
      <p:sp>
        <p:nvSpPr>
          <p:cNvPr id="10" name="ZoneTexte 9"/>
          <p:cNvSpPr txBox="1"/>
          <p:nvPr/>
        </p:nvSpPr>
        <p:spPr>
          <a:xfrm>
            <a:off x="971600" y="764705"/>
            <a:ext cx="640871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Une base de données relationnelles c’est :</a:t>
            </a:r>
          </a:p>
          <a:p>
            <a:endParaRPr lang="fr-FR" dirty="0" smtClean="0"/>
          </a:p>
          <a:p>
            <a:r>
              <a:rPr lang="fr-FR" dirty="0" smtClean="0"/>
              <a:t>   1. Un ensemble de tables.</a:t>
            </a:r>
          </a:p>
          <a:p>
            <a:r>
              <a:rPr lang="fr-FR" dirty="0" smtClean="0"/>
              <a:t>        Les titres des colonnes s’appellent les attributs ou champs.</a:t>
            </a:r>
          </a:p>
          <a:p>
            <a:r>
              <a:rPr lang="fr-FR" dirty="0" smtClean="0"/>
              <a:t>        La ligne de titre s’appelle le schéma de relation.</a:t>
            </a:r>
          </a:p>
          <a:p>
            <a:r>
              <a:rPr lang="fr-FR" dirty="0" smtClean="0"/>
              <a:t>        Les autres lignes s’appellent des </a:t>
            </a:r>
            <a:r>
              <a:rPr lang="fr-FR" dirty="0" err="1" smtClean="0"/>
              <a:t>n_uplets</a:t>
            </a:r>
            <a:r>
              <a:rPr lang="fr-FR" dirty="0" smtClean="0"/>
              <a:t> (ou enregistrement).</a:t>
            </a:r>
          </a:p>
          <a:p>
            <a:r>
              <a:rPr lang="fr-FR" dirty="0" smtClean="0"/>
              <a:t>        Tous les enregistrements s’appelle une relation.</a:t>
            </a:r>
          </a:p>
          <a:p>
            <a:r>
              <a:rPr lang="fr-FR" dirty="0" smtClean="0"/>
              <a:t>   2. Un domaine de définition pour chaque attribut. Par exemple</a:t>
            </a:r>
          </a:p>
          <a:p>
            <a:r>
              <a:rPr lang="fr-FR" dirty="0" smtClean="0"/>
              <a:t>        entier, chaine…</a:t>
            </a:r>
          </a:p>
          <a:p>
            <a:r>
              <a:rPr lang="fr-FR" dirty="0" smtClean="0"/>
              <a:t>   3. Un choix de </a:t>
            </a:r>
            <a:r>
              <a:rPr lang="fr-FR" i="1" dirty="0" smtClean="0"/>
              <a:t>clés primaires</a:t>
            </a:r>
            <a:r>
              <a:rPr lang="fr-FR" dirty="0" smtClean="0"/>
              <a:t>, une maximum par table</a:t>
            </a:r>
          </a:p>
          <a:p>
            <a:r>
              <a:rPr lang="fr-FR" dirty="0" smtClean="0"/>
              <a:t>       (éventuellement aucune). La </a:t>
            </a:r>
            <a:r>
              <a:rPr lang="fr-FR" i="1" dirty="0" smtClean="0"/>
              <a:t>clé primaire</a:t>
            </a:r>
            <a:r>
              <a:rPr lang="fr-FR" dirty="0" smtClean="0"/>
              <a:t> d’une table est un</a:t>
            </a:r>
          </a:p>
          <a:p>
            <a:r>
              <a:rPr lang="fr-FR" dirty="0" smtClean="0"/>
              <a:t>        ou plusieurs attributs dont le contenu est différent pour</a:t>
            </a:r>
          </a:p>
          <a:p>
            <a:r>
              <a:rPr lang="fr-FR" dirty="0" smtClean="0"/>
              <a:t>        chaque enregistrement de la table, ce qui permet de</a:t>
            </a:r>
          </a:p>
          <a:p>
            <a:r>
              <a:rPr lang="fr-FR" dirty="0" smtClean="0"/>
              <a:t>        retrouver un et un seul enregistrement de la table.</a:t>
            </a:r>
          </a:p>
          <a:p>
            <a:r>
              <a:rPr lang="fr-FR" dirty="0" smtClean="0"/>
              <a:t>   4. Un choix de </a:t>
            </a:r>
            <a:r>
              <a:rPr lang="fr-FR" i="1" dirty="0" smtClean="0"/>
              <a:t>clés étrangères</a:t>
            </a:r>
            <a:r>
              <a:rPr lang="fr-FR" dirty="0" smtClean="0"/>
              <a:t>. C’est une colonne dont les valeurs</a:t>
            </a:r>
          </a:p>
          <a:p>
            <a:r>
              <a:rPr lang="fr-FR" dirty="0" smtClean="0"/>
              <a:t>        sont prises dans une colonne qui est une clé primaire d’une</a:t>
            </a:r>
          </a:p>
          <a:p>
            <a:r>
              <a:rPr lang="fr-FR" dirty="0" smtClean="0"/>
              <a:t>        autre table.</a:t>
            </a:r>
          </a:p>
          <a:p>
            <a:r>
              <a:rPr lang="fr-FR" dirty="0" smtClean="0"/>
              <a:t>   5. Une suite de programmes qui manipule les tables afin</a:t>
            </a:r>
          </a:p>
          <a:p>
            <a:r>
              <a:rPr lang="fr-FR" dirty="0" smtClean="0"/>
              <a:t>        d’en créer de nouvelles.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28596" y="6356350"/>
            <a:ext cx="8215370" cy="365125"/>
          </a:xfrm>
        </p:spPr>
        <p:txBody>
          <a:bodyPr/>
          <a:lstStyle/>
          <a:p>
            <a:r>
              <a:rPr lang="fr-FR" sz="1800" dirty="0" smtClean="0"/>
              <a:t>II. Vocabulaire</a:t>
            </a:r>
            <a:endParaRPr lang="fr-BE" sz="18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11560" y="2636912"/>
          <a:ext cx="3384376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792088"/>
                <a:gridCol w="1008112"/>
                <a:gridCol w="1224136"/>
              </a:tblGrid>
              <a:tr h="360039">
                <a:tc gridSpan="4"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Table Élèves</a:t>
                      </a:r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Prénom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Naissance</a:t>
                      </a:r>
                      <a:endParaRPr lang="fr-FR" dirty="0"/>
                    </a:p>
                  </a:txBody>
                  <a:tcPr/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Dupont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Marion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06/10/1998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Durand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Léo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26/05/2000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Martin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Théophile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Dubois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Lucie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13/11/1999</a:t>
                      </a:r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6" name="Rectangle 55"/>
          <p:cNvSpPr/>
          <p:nvPr/>
        </p:nvSpPr>
        <p:spPr>
          <a:xfrm>
            <a:off x="611560" y="2996952"/>
            <a:ext cx="3384376" cy="36004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>
            <a:off x="5220072" y="2996952"/>
            <a:ext cx="2736304" cy="369332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7030A0"/>
                </a:solidFill>
              </a:rPr>
              <a:t>Schéma de relations</a:t>
            </a:r>
            <a:endParaRPr lang="fr-FR" b="1" dirty="0">
              <a:solidFill>
                <a:srgbClr val="7030A0"/>
              </a:solidFill>
            </a:endParaRPr>
          </a:p>
        </p:txBody>
      </p:sp>
      <p:cxnSp>
        <p:nvCxnSpPr>
          <p:cNvPr id="15" name="Connecteur droit 14"/>
          <p:cNvCxnSpPr>
            <a:stCxn id="59" idx="1"/>
            <a:endCxn id="56" idx="3"/>
          </p:cNvCxnSpPr>
          <p:nvPr/>
        </p:nvCxnSpPr>
        <p:spPr>
          <a:xfrm flipH="1" flipV="1">
            <a:off x="3995936" y="3176972"/>
            <a:ext cx="1224136" cy="4646"/>
          </a:xfrm>
          <a:prstGeom prst="line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11560" y="3429000"/>
            <a:ext cx="3384376" cy="1152128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5220072" y="3933056"/>
            <a:ext cx="2736304" cy="646331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Relation</a:t>
            </a:r>
          </a:p>
          <a:p>
            <a:pPr algn="ctr"/>
            <a:r>
              <a:rPr lang="fr-FR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formée des </a:t>
            </a:r>
            <a:r>
              <a:rPr lang="fr-FR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n_uplets</a:t>
            </a:r>
            <a:endParaRPr lang="fr-FR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0" name="Connecteur droit 19"/>
          <p:cNvCxnSpPr>
            <a:stCxn id="19" idx="1"/>
            <a:endCxn id="18" idx="3"/>
          </p:cNvCxnSpPr>
          <p:nvPr/>
        </p:nvCxnSpPr>
        <p:spPr>
          <a:xfrm flipH="1" flipV="1">
            <a:off x="3995936" y="4005064"/>
            <a:ext cx="1224136" cy="251158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e 29"/>
          <p:cNvSpPr/>
          <p:nvPr/>
        </p:nvSpPr>
        <p:spPr>
          <a:xfrm>
            <a:off x="971600" y="2924944"/>
            <a:ext cx="792088" cy="504056"/>
          </a:xfrm>
          <a:prstGeom prst="ellips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1907704" y="2924944"/>
            <a:ext cx="792088" cy="504056"/>
          </a:xfrm>
          <a:prstGeom prst="ellips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2771800" y="2924944"/>
            <a:ext cx="1224136" cy="504056"/>
          </a:xfrm>
          <a:prstGeom prst="ellips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539552" y="2924944"/>
            <a:ext cx="504056" cy="504056"/>
          </a:xfrm>
          <a:prstGeom prst="ellips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/>
          <p:cNvSpPr txBox="1"/>
          <p:nvPr/>
        </p:nvSpPr>
        <p:spPr>
          <a:xfrm>
            <a:off x="5220072" y="1988840"/>
            <a:ext cx="2736304" cy="369332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Attributs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7" name="Connecteur droit 36"/>
          <p:cNvCxnSpPr>
            <a:stCxn id="34" idx="1"/>
          </p:cNvCxnSpPr>
          <p:nvPr/>
        </p:nvCxnSpPr>
        <p:spPr>
          <a:xfrm flipH="1">
            <a:off x="827584" y="2173506"/>
            <a:ext cx="4392488" cy="31358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>
            <a:endCxn id="33" idx="0"/>
          </p:cNvCxnSpPr>
          <p:nvPr/>
        </p:nvCxnSpPr>
        <p:spPr>
          <a:xfrm flipH="1">
            <a:off x="791580" y="2204864"/>
            <a:ext cx="36004" cy="72008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 flipH="1">
            <a:off x="1403648" y="2204864"/>
            <a:ext cx="36004" cy="72008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 flipH="1">
            <a:off x="2411760" y="2204864"/>
            <a:ext cx="36004" cy="72008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flipH="1">
            <a:off x="3419872" y="2204864"/>
            <a:ext cx="36004" cy="72008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9" grpId="0" animBg="1"/>
      <p:bldP spid="18" grpId="0" animBg="1"/>
      <p:bldP spid="19" grpId="0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1796</TotalTime>
  <Words>770</Words>
  <Application>Microsoft Office PowerPoint</Application>
  <PresentationFormat>Affichage à l'écran (4:3)</PresentationFormat>
  <Paragraphs>491</Paragraphs>
  <Slides>11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Chapitre 5  Base de données</vt:lpstr>
      <vt:lpstr>I.  Un exemple.</vt:lpstr>
      <vt:lpstr>Diapositive 3</vt:lpstr>
      <vt:lpstr>Diapositive 4</vt:lpstr>
      <vt:lpstr>Diapositive 5</vt:lpstr>
      <vt:lpstr>Diapositive 6</vt:lpstr>
      <vt:lpstr>II.  Vocabulaire.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  Logique et ensembles</dc:title>
  <cp:lastModifiedBy>HP</cp:lastModifiedBy>
  <cp:revision>256</cp:revision>
  <dcterms:modified xsi:type="dcterms:W3CDTF">2019-05-16T20:46:14Z</dcterms:modified>
</cp:coreProperties>
</file>